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5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426590-4FB5-4322-ABEA-1283B3617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A62E6D7-E022-4404-9734-A55982B81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0A66F3-0BC2-427E-AE3C-211A39F3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3DB819-DF70-4EC9-A4DC-A68399C14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BFD703-0513-4726-B174-DE6F46A7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440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7834F7-8F2D-48B7-B5E2-9E189E75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DE643B-EC48-4CD4-80C6-91A0B9DD3F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31E73D-64B2-42BA-84EA-5323E29A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437D3F-752A-46CC-8053-3B9DFB01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5F4D30-40F7-404F-9EC8-F4539974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BE95BCC-74C6-431F-AA84-CB90FD0E6E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DDF6046-FFAF-47D3-8272-604B39B94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870E9A4-5D7E-47C6-A7D8-FEF680526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C7528A-9A83-47FE-8C81-6D2C05595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223C6F-8AED-48CF-B3C1-24C79B1D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6366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6BB2C0-368C-471B-8D67-EC6342AC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9BB5B2-B0C4-471E-923F-5EEE69245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2C81F0-060B-45B4-908E-6EB654411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DE5864-8C4A-438D-A04E-729DFA11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64DCFE-FA59-496C-8176-660B984D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35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27EAB-F3F9-47D6-B6A2-6FF42FC6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DCFD8F-9F69-4173-99B1-ABB448543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CF589D-7856-4EA9-9C98-BDF751CF3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21D171-9CB1-4D3E-85F0-254F3B7F9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A61182-7C6B-4F29-8A12-EA4E22ADA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899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D7C7D9-9D74-4071-BBAA-52CB2B07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FA7A78-5B2D-4E29-B226-557F1B21E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4560636-4A1A-49F8-9F4C-A473334E9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D5A90F-3826-4109-B6D3-E1779422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D8965D-C542-407B-BEAA-D171BF916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CDEFF4A-BDC0-464D-8BE1-CB9FE63CA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614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D5A373-1C75-4306-8661-318103D0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DB07FA2-A24C-40FA-AAD8-B5963B41B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C4C20C7-9D61-4527-B299-B0F4EAB5E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22479B-396E-434F-9C60-76E77915C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3775501-BA3A-48A4-BE05-3239791DD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6A4FD11-CEFC-4A7B-90AE-62FA09ED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14D5BAD-96F3-4C53-8017-BF38551B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0FE1169-AC10-4FC0-BAC3-F7EAABF6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883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35849D-B8A9-4978-BE23-EBE484D2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C7C2BB8-F03E-4B0F-BB9D-76E732CB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5E3356-9AD7-48EF-BE3B-EEE7B5DA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E6DF8CC-04C8-451B-9B64-93F152EC6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3770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E4D93D7-3996-4E8E-9A22-DF5977A0E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888726-D6DE-424F-ABF1-0E1AC86D1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5BF319-A59B-42F6-9936-54908062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72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36C0B1-7642-4930-944E-D9144E84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8EBE75-62B3-496B-BDB1-BA5BE3369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32CC57-9E0C-4321-94F1-D5F1B42C6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705395-4472-45AA-B39F-67901893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83D75-0924-4874-AA6C-39BE7E60D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208EB8-550B-46BB-8014-75D471D5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05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9311C-F80F-4614-8098-36E00267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1657969-1727-447B-B608-AC0121F9C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CA5C3A7-C3DE-4979-A3F0-C5F2941D0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5092AD-329D-4BA4-A45D-C93E1004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7B7CEC1-370A-47E4-B72F-85DAE02FB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D2A7D4-7FB2-4EEA-A142-9B954A1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3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BFFE6A1-3AA7-4D88-8992-B621948D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00FBEC0-905E-4624-9D9A-F16E8A75B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9D8A00-2322-4FE9-A320-170D6A858A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43C16-B75D-4D4B-9C72-F72C19E9DCB0}" type="datetimeFigureOut">
              <a:rPr lang="it-IT" smtClean="0"/>
              <a:t>17/09/2019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51D35E-C82B-4B45-8AAE-570E37728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71A33B-B5DB-4741-BB79-BF9BFFB40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EB596-FF54-498B-A58C-645D30C887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62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federico.manenti#!/vizhome/prova_15679599765900/SentimentNBAFina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federico.manenti#!/vizhome/prova_15679599765900/SentimentNBAFina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federico.manenti#!/vizhome/Distribuzionehashtagtifoserie/Distribuzionehashta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federico.manenti#!/vizhome/NBAFinals_15671770275200/MappaNBAFinal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ketball-reference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hyperlink" Target="https://public.tableau.com/profile/federico.manenti#!/vizhome/NBAFinals_15671770275200/ConfrontoGiocator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05C1E0-4020-441B-8954-8D9C9CE6CE50}"/>
              </a:ext>
            </a:extLst>
          </p:cNvPr>
          <p:cNvSpPr txBox="1"/>
          <p:nvPr/>
        </p:nvSpPr>
        <p:spPr>
          <a:xfrm>
            <a:off x="3436391" y="3521235"/>
            <a:ext cx="5319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Progetto per Data Management and </a:t>
            </a:r>
            <a:r>
              <a:rPr lang="it-IT" sz="2000" dirty="0" err="1"/>
              <a:t>Visualization</a:t>
            </a:r>
            <a:endParaRPr lang="it-IT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6F78E9-3906-4257-9359-20D22FC81931}"/>
              </a:ext>
            </a:extLst>
          </p:cNvPr>
          <p:cNvSpPr txBox="1"/>
          <p:nvPr/>
        </p:nvSpPr>
        <p:spPr>
          <a:xfrm>
            <a:off x="612699" y="2013327"/>
            <a:ext cx="110255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/>
              <a:t>Analisi del Sentiment e confronto </a:t>
            </a:r>
          </a:p>
          <a:p>
            <a:pPr algn="ctr"/>
            <a:r>
              <a:rPr lang="it-IT" sz="4000" b="1" dirty="0"/>
              <a:t>delle statistiche dei giocatori nelle NBA </a:t>
            </a:r>
            <a:r>
              <a:rPr lang="it-IT" sz="4000" b="1" dirty="0" err="1"/>
              <a:t>Finals</a:t>
            </a:r>
            <a:r>
              <a:rPr lang="it-IT" sz="4000" b="1" dirty="0"/>
              <a:t> 2019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 / 21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C9FB227-8010-423F-90DE-69BA1C021F08}"/>
              </a:ext>
            </a:extLst>
          </p:cNvPr>
          <p:cNvSpPr txBox="1"/>
          <p:nvPr/>
        </p:nvSpPr>
        <p:spPr>
          <a:xfrm>
            <a:off x="4712338" y="4965764"/>
            <a:ext cx="27673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Manenti Federico	790032</a:t>
            </a:r>
          </a:p>
          <a:p>
            <a:r>
              <a:rPr lang="it-IT" sz="1600" dirty="0" err="1"/>
              <a:t>Gaverini</a:t>
            </a:r>
            <a:r>
              <a:rPr lang="it-IT" sz="1600" dirty="0"/>
              <a:t> Matteo	808101</a:t>
            </a:r>
          </a:p>
          <a:p>
            <a:r>
              <a:rPr lang="it-IT" sz="1600" dirty="0"/>
              <a:t>Mariani Paolo 	800307</a:t>
            </a:r>
          </a:p>
        </p:txBody>
      </p:sp>
      <p:pic>
        <p:nvPicPr>
          <p:cNvPr id="14" name="Immagine 13" descr="Immagine che contiene cielo, luce, oggetto&#10;&#10;Descrizione generata automaticamente">
            <a:extLst>
              <a:ext uri="{FF2B5EF4-FFF2-40B4-BE49-F238E27FC236}">
                <a16:creationId xmlns:a16="http://schemas.microsoft.com/office/drawing/2014/main" id="{EE26578E-AE48-47F5-8F86-5321A716E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759" y="577997"/>
            <a:ext cx="4826479" cy="117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17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8908B4-3B10-4344-B613-095FC1C0B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05" y="1448637"/>
            <a:ext cx="7541895" cy="120410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10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941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Sentiment Analysis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0BEAE02D-D2A1-432F-B3F8-A65ED294D7EC}"/>
              </a:ext>
            </a:extLst>
          </p:cNvPr>
          <p:cNvSpPr/>
          <p:nvPr/>
        </p:nvSpPr>
        <p:spPr>
          <a:xfrm>
            <a:off x="355600" y="3582963"/>
            <a:ext cx="14630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96612E9D-9D40-4496-948A-5D3606D9FC09}"/>
              </a:ext>
            </a:extLst>
          </p:cNvPr>
          <p:cNvSpPr/>
          <p:nvPr/>
        </p:nvSpPr>
        <p:spPr>
          <a:xfrm>
            <a:off x="2204720" y="3582963"/>
            <a:ext cx="14630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176808E-0289-403D-BEBB-E6BCF53802B3}"/>
              </a:ext>
            </a:extLst>
          </p:cNvPr>
          <p:cNvSpPr/>
          <p:nvPr/>
        </p:nvSpPr>
        <p:spPr>
          <a:xfrm>
            <a:off x="3977640" y="3582963"/>
            <a:ext cx="14630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3ABCD30-0072-4CA5-A6B5-C410760FB5E2}"/>
              </a:ext>
            </a:extLst>
          </p:cNvPr>
          <p:cNvSpPr/>
          <p:nvPr/>
        </p:nvSpPr>
        <p:spPr>
          <a:xfrm>
            <a:off x="5852160" y="3582963"/>
            <a:ext cx="15646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353E5CA1-B691-46D2-AAEE-8C614FD38C2C}"/>
              </a:ext>
            </a:extLst>
          </p:cNvPr>
          <p:cNvSpPr/>
          <p:nvPr/>
        </p:nvSpPr>
        <p:spPr>
          <a:xfrm>
            <a:off x="7762240" y="3582963"/>
            <a:ext cx="15646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50AF344-809F-4243-82F3-82EB0A389F31}"/>
              </a:ext>
            </a:extLst>
          </p:cNvPr>
          <p:cNvSpPr/>
          <p:nvPr/>
        </p:nvSpPr>
        <p:spPr>
          <a:xfrm>
            <a:off x="9667240" y="3582963"/>
            <a:ext cx="1564640" cy="968717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CA6C42F-28DB-4F7D-AF86-2A2B1AC2B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2058679"/>
            <a:ext cx="11231880" cy="2329625"/>
          </a:xfrm>
          <a:prstGeom prst="rect">
            <a:avLst/>
          </a:prstGeom>
        </p:spPr>
      </p:pic>
      <p:pic>
        <p:nvPicPr>
          <p:cNvPr id="22" name="Immagine 2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264A66B-2BE3-4490-87C3-3274A6FF5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6" y="1869189"/>
            <a:ext cx="11452387" cy="25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11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590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Elaborazione </a:t>
            </a:r>
            <a:r>
              <a:rPr lang="it-IT" sz="2800" dirty="0" err="1">
                <a:solidFill>
                  <a:srgbClr val="FF0000"/>
                </a:solidFill>
              </a:rPr>
              <a:t>csv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7AEDD98-C10E-46A8-B8EA-AE78BF182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938" y="1019264"/>
            <a:ext cx="7834948" cy="353931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61C667-2BB2-4148-8350-43ACEF6282FF}"/>
              </a:ext>
            </a:extLst>
          </p:cNvPr>
          <p:cNvSpPr txBox="1"/>
          <p:nvPr/>
        </p:nvSpPr>
        <p:spPr>
          <a:xfrm>
            <a:off x="3033591" y="4920294"/>
            <a:ext cx="685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Conteggio hashtag per determinare quelli di tendenza nelle tifoserie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Conteggio Retweet per determinare i contenuti più condivisi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A4160AF-ABA7-4185-9DD6-C7A9B99AE170}"/>
              </a:ext>
            </a:extLst>
          </p:cNvPr>
          <p:cNvSpPr/>
          <p:nvPr/>
        </p:nvSpPr>
        <p:spPr>
          <a:xfrm>
            <a:off x="8823960" y="2304560"/>
            <a:ext cx="1067855" cy="1281920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964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iPod&#10;&#10;Descrizione generata automaticamente">
            <a:extLst>
              <a:ext uri="{FF2B5EF4-FFF2-40B4-BE49-F238E27FC236}">
                <a16:creationId xmlns:a16="http://schemas.microsoft.com/office/drawing/2014/main" id="{8393831D-6DDD-4550-92D0-3BCE0137E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4" y="1279372"/>
            <a:ext cx="9601072" cy="418854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553AFDA-EFDD-4770-972F-19973B1E8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51" y="1577745"/>
            <a:ext cx="8930375" cy="39149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12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3196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Posizione Geografica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7D2EDE-68ED-4360-A87C-47360B7A2AA3}"/>
              </a:ext>
            </a:extLst>
          </p:cNvPr>
          <p:cNvSpPr txBox="1"/>
          <p:nvPr/>
        </p:nvSpPr>
        <p:spPr>
          <a:xfrm>
            <a:off x="1865518" y="4262855"/>
            <a:ext cx="2792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Split campo «</a:t>
            </a:r>
            <a:r>
              <a:rPr lang="it-IT" dirty="0" err="1"/>
              <a:t>placeUser</a:t>
            </a:r>
            <a:r>
              <a:rPr lang="it-IT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Normalizzazione stringa</a:t>
            </a:r>
          </a:p>
        </p:txBody>
      </p:sp>
      <p:pic>
        <p:nvPicPr>
          <p:cNvPr id="14" name="Immagine 1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DE59892-C00D-453E-9519-60A7C14D20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955"/>
          <a:stretch/>
        </p:blipFill>
        <p:spPr>
          <a:xfrm>
            <a:off x="1063518" y="724798"/>
            <a:ext cx="3614378" cy="1795901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CDBF10D-D9D4-45F5-9ADC-71C680282F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80" y="2090223"/>
            <a:ext cx="5622128" cy="2680851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B9C023C3-9F91-4EF7-932A-364E5BD7E025}"/>
              </a:ext>
            </a:extLst>
          </p:cNvPr>
          <p:cNvSpPr/>
          <p:nvPr/>
        </p:nvSpPr>
        <p:spPr>
          <a:xfrm>
            <a:off x="2239723" y="2608339"/>
            <a:ext cx="2613125" cy="1272493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9EF7136E-4577-4034-8BB4-A2337ADC433F}"/>
              </a:ext>
            </a:extLst>
          </p:cNvPr>
          <p:cNvSpPr/>
          <p:nvPr/>
        </p:nvSpPr>
        <p:spPr>
          <a:xfrm>
            <a:off x="5989883" y="1168039"/>
            <a:ext cx="5334211" cy="2987401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5B8289FC-B8BE-40C3-84A7-E4C2E19B2DFE}"/>
              </a:ext>
            </a:extLst>
          </p:cNvPr>
          <p:cNvSpPr/>
          <p:nvPr/>
        </p:nvSpPr>
        <p:spPr>
          <a:xfrm>
            <a:off x="2529840" y="2345984"/>
            <a:ext cx="1503680" cy="1471798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8031EB1-DD7C-4647-AEDD-37F9A3D791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22486" r="1641" b="22716"/>
          <a:stretch/>
        </p:blipFill>
        <p:spPr>
          <a:xfrm>
            <a:off x="2525565" y="4771074"/>
            <a:ext cx="2433820" cy="932717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E7FF2482-0B02-4B7C-9401-8E3891ED2A32}"/>
              </a:ext>
            </a:extLst>
          </p:cNvPr>
          <p:cNvSpPr/>
          <p:nvPr/>
        </p:nvSpPr>
        <p:spPr>
          <a:xfrm>
            <a:off x="4852848" y="1015616"/>
            <a:ext cx="6120576" cy="4716058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456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0" grpId="0" animBg="1"/>
      <p:bldP spid="20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13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3045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Statistiche giocatori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48316BE-5F01-4051-9E0E-638D5B1013D5}"/>
              </a:ext>
            </a:extLst>
          </p:cNvPr>
          <p:cNvSpPr txBox="1"/>
          <p:nvPr/>
        </p:nvSpPr>
        <p:spPr>
          <a:xfrm>
            <a:off x="439615" y="995680"/>
            <a:ext cx="4835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Ottenimento delle statistiche dei singoli giocatori: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1B8A29-E525-42A7-B923-5BBFC4384E8D}"/>
              </a:ext>
            </a:extLst>
          </p:cNvPr>
          <p:cNvSpPr txBox="1"/>
          <p:nvPr/>
        </p:nvSpPr>
        <p:spPr>
          <a:xfrm>
            <a:off x="731520" y="3545840"/>
            <a:ext cx="2199448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DeMarcus</a:t>
            </a:r>
            <a:r>
              <a:rPr lang="it-IT" dirty="0"/>
              <a:t> </a:t>
            </a:r>
            <a:r>
              <a:rPr lang="it-IT" dirty="0" err="1"/>
              <a:t>Cousins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Stephen Curry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Draymond Green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Andre </a:t>
            </a:r>
            <a:r>
              <a:rPr lang="it-IT" dirty="0" err="1"/>
              <a:t>Iguodala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Klay</a:t>
            </a:r>
            <a:r>
              <a:rPr lang="it-IT" dirty="0"/>
              <a:t> Thompson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Kevin Durant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DDCEC41-FC8E-4886-84ED-27B1B7D0BF1D}"/>
              </a:ext>
            </a:extLst>
          </p:cNvPr>
          <p:cNvSpPr txBox="1"/>
          <p:nvPr/>
        </p:nvSpPr>
        <p:spPr>
          <a:xfrm>
            <a:off x="9549572" y="3545840"/>
            <a:ext cx="1857624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Marc </a:t>
            </a:r>
            <a:r>
              <a:rPr lang="it-IT" dirty="0" err="1"/>
              <a:t>Gasol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Serge</a:t>
            </a:r>
            <a:r>
              <a:rPr lang="it-IT" dirty="0"/>
              <a:t> </a:t>
            </a:r>
            <a:r>
              <a:rPr lang="it-IT" dirty="0" err="1"/>
              <a:t>Ibaka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Kawhi</a:t>
            </a:r>
            <a:r>
              <a:rPr lang="it-IT" dirty="0"/>
              <a:t> Leonard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Kyle </a:t>
            </a:r>
            <a:r>
              <a:rPr lang="it-IT" dirty="0" err="1"/>
              <a:t>Lowry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Pascal </a:t>
            </a:r>
            <a:r>
              <a:rPr lang="it-IT" dirty="0" err="1"/>
              <a:t>Siakam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Fred </a:t>
            </a:r>
            <a:r>
              <a:rPr lang="it-IT" dirty="0" err="1"/>
              <a:t>Vanvleet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0957008-8D81-4B2A-B31A-CB6650670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4" y="1550670"/>
            <a:ext cx="1761490" cy="176149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86D900B-0A5D-4AFC-AE73-F954E0495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352" y="1910397"/>
            <a:ext cx="1259523" cy="125952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CE9BC3B-13D7-4517-9FDC-B7DB69FF2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587" y="1550670"/>
            <a:ext cx="3600601" cy="54009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D306E8F-A142-4EF8-ABAF-A5B40BB2CB83}"/>
              </a:ext>
            </a:extLst>
          </p:cNvPr>
          <p:cNvSpPr txBox="1"/>
          <p:nvPr/>
        </p:nvSpPr>
        <p:spPr>
          <a:xfrm>
            <a:off x="3685919" y="2317991"/>
            <a:ext cx="4825937" cy="2403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Download dei 2 file statistiche per ogni giocatore: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Regular Season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Finals</a:t>
            </a:r>
            <a:endParaRPr lang="it-IT" dirty="0"/>
          </a:p>
          <a:p>
            <a:pPr algn="ctr">
              <a:lnSpc>
                <a:spcPct val="150000"/>
              </a:lnSpc>
            </a:pPr>
            <a:endParaRPr lang="it-IT" b="1" dirty="0"/>
          </a:p>
          <a:p>
            <a:pPr algn="ctr">
              <a:lnSpc>
                <a:spcPct val="150000"/>
              </a:lnSpc>
            </a:pPr>
            <a:r>
              <a:rPr lang="it-IT" b="1" dirty="0"/>
              <a:t>PTS	 AST 	TRB 	3P%	 </a:t>
            </a:r>
            <a:r>
              <a:rPr lang="it-IT" b="1" dirty="0" err="1"/>
              <a:t>eFG</a:t>
            </a:r>
            <a:r>
              <a:rPr lang="it-IT" b="1" dirty="0"/>
              <a:t>%</a:t>
            </a:r>
          </a:p>
          <a:p>
            <a:pPr>
              <a:lnSpc>
                <a:spcPct val="150000"/>
              </a:lnSpc>
            </a:pP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FB6991E-60A7-4788-BC6D-56B2102B2AAF}"/>
              </a:ext>
            </a:extLst>
          </p:cNvPr>
          <p:cNvSpPr txBox="1"/>
          <p:nvPr/>
        </p:nvSpPr>
        <p:spPr>
          <a:xfrm>
            <a:off x="4947448" y="4689394"/>
            <a:ext cx="2297104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Operazioni effettuate: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Calcolo della media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Calcolo I.C. 95%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608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14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429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Risultati: Sentiment Analysis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052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partire dalla fonte dati generata dal processo di sentiment </a:t>
            </a:r>
            <a:r>
              <a:rPr lang="it-IT" dirty="0" err="1"/>
              <a:t>analysis</a:t>
            </a:r>
            <a:r>
              <a:rPr lang="it-IT" dirty="0"/>
              <a:t> abbiamo prodotto la seguente </a:t>
            </a:r>
            <a:r>
              <a:rPr lang="it-IT" dirty="0">
                <a:hlinkClick r:id="rId3"/>
              </a:rPr>
              <a:t>infografica</a:t>
            </a:r>
            <a:r>
              <a:rPr lang="it-IT" dirty="0"/>
              <a:t>:</a:t>
            </a:r>
          </a:p>
        </p:txBody>
      </p:sp>
      <p:pic>
        <p:nvPicPr>
          <p:cNvPr id="17" name="Immagine 1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6B16F47-C39B-451A-9674-C0FB4F204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207" y="1283732"/>
            <a:ext cx="8593585" cy="492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0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15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83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Risultati: Retweet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019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partire dalla fonte dati generata dal processo di raccolta tweet abbiamo prodotto la seguente </a:t>
            </a:r>
            <a:r>
              <a:rPr lang="it-IT" dirty="0">
                <a:hlinkClick r:id="rId3"/>
              </a:rPr>
              <a:t>infografica</a:t>
            </a:r>
            <a:r>
              <a:rPr lang="it-IT" dirty="0"/>
              <a:t>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668368-5EEB-49B9-827D-21FEE3513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0"/>
          <a:stretch/>
        </p:blipFill>
        <p:spPr>
          <a:xfrm>
            <a:off x="1549559" y="1766656"/>
            <a:ext cx="7958426" cy="381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4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16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716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Risultati: Hashtag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019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partire dalla fonte dati generata dal processo di raccolta tweet abbiamo prodotto la seguente </a:t>
            </a:r>
            <a:r>
              <a:rPr lang="it-IT" dirty="0">
                <a:hlinkClick r:id="rId3"/>
              </a:rPr>
              <a:t>infografica</a:t>
            </a:r>
            <a:r>
              <a:rPr lang="it-IT" dirty="0"/>
              <a:t>: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E747D75-9FC1-4351-92BC-D8B8AD0D2A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6"/>
          <a:stretch/>
        </p:blipFill>
        <p:spPr>
          <a:xfrm>
            <a:off x="1276708" y="1283732"/>
            <a:ext cx="9638584" cy="50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5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17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907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Risultati: Posizione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164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partire dalla fonte dati generata dal processo di riconciliazione della posizione abbiamo prodotto la seguente </a:t>
            </a:r>
            <a:r>
              <a:rPr lang="it-IT" dirty="0">
                <a:hlinkClick r:id="rId3"/>
              </a:rPr>
              <a:t>infografica</a:t>
            </a:r>
            <a:r>
              <a:rPr lang="it-IT" dirty="0"/>
              <a:t>: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6E9494B-5A37-4317-A0EA-6808DE69E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66"/>
          <a:stretch/>
        </p:blipFill>
        <p:spPr>
          <a:xfrm>
            <a:off x="1364202" y="1219687"/>
            <a:ext cx="9463596" cy="5085534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D88E465-BD56-426D-8929-A8696DA064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34" y="1973454"/>
            <a:ext cx="7544454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</a:rPr>
              <a:t>18 </a:t>
            </a:r>
            <a:r>
              <a:rPr lang="it-IT" sz="1600" dirty="0">
                <a:solidFill>
                  <a:schemeClr val="bg1"/>
                </a:solidFill>
              </a:rPr>
              <a:t>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4398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Risultati: Statistiche giocatori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176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partire dai dati scaricati da </a:t>
            </a:r>
            <a:r>
              <a:rPr lang="it-IT" dirty="0">
                <a:hlinkClick r:id="rId3"/>
              </a:rPr>
              <a:t>basketballreference.com</a:t>
            </a:r>
            <a:r>
              <a:rPr lang="it-IT" dirty="0"/>
              <a:t> e dalle elaborazioni delle statistiche si ottiene la seguente </a:t>
            </a:r>
            <a:r>
              <a:rPr lang="it-IT" dirty="0">
                <a:hlinkClick r:id="rId4"/>
              </a:rPr>
              <a:t>infografica</a:t>
            </a:r>
            <a:r>
              <a:rPr lang="it-IT" dirty="0"/>
              <a:t>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2B790A0-8FFD-45A9-BC4C-DCB211864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62"/>
          <a:stretch/>
        </p:blipFill>
        <p:spPr>
          <a:xfrm>
            <a:off x="1799543" y="1283732"/>
            <a:ext cx="9047788" cy="491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17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19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Conclusioni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914400"/>
            <a:ext cx="10451905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Risultati sentiment soddisfacenti ma non perfetti (difficoltà con </a:t>
            </a:r>
            <a:r>
              <a:rPr lang="it-IT" b="1" dirty="0"/>
              <a:t>ironia</a:t>
            </a:r>
            <a:r>
              <a:rPr lang="it-IT" dirty="0"/>
              <a:t> dei tweet)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tra </a:t>
            </a:r>
            <a:r>
              <a:rPr lang="it-IT" b="1" dirty="0"/>
              <a:t>sentiment medio e prestazioni della squadra </a:t>
            </a:r>
            <a:r>
              <a:rPr lang="it-IT" dirty="0"/>
              <a:t>(punteggio)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Relazione tra </a:t>
            </a:r>
            <a:r>
              <a:rPr lang="it-IT" b="1" dirty="0"/>
              <a:t>sentiment medio e eventi salienti </a:t>
            </a:r>
            <a:r>
              <a:rPr lang="it-IT" dirty="0"/>
              <a:t>(infortuni, personaggi influenti, comportamento della tifoseria)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Buoni risultati per la posizione degli utenti, molti però non condividono la geolocalizzazione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Non è vero che i giocatori migliorano le proprie prestazioni </a:t>
            </a:r>
            <a:r>
              <a:rPr lang="it-IT" dirty="0"/>
              <a:t>nelle </a:t>
            </a:r>
            <a:r>
              <a:rPr lang="it-IT" i="1" dirty="0" err="1"/>
              <a:t>Finals</a:t>
            </a:r>
            <a:r>
              <a:rPr lang="it-IT" dirty="0"/>
              <a:t> rispetto alla </a:t>
            </a:r>
            <a:r>
              <a:rPr lang="it-IT" i="1" dirty="0"/>
              <a:t>Regular Season </a:t>
            </a:r>
            <a:r>
              <a:rPr lang="it-IT" dirty="0"/>
              <a:t>(2019)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Dai risultati ottenuti è emerso che i Golden State Warriors hanno sofferto: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Infortunio di </a:t>
            </a:r>
            <a:r>
              <a:rPr lang="it-IT" dirty="0" err="1"/>
              <a:t>Klay</a:t>
            </a:r>
            <a:r>
              <a:rPr lang="it-IT" dirty="0"/>
              <a:t> Thompson in gara 2 e gara 6 (miglior giocatore dalle statistiche)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Infortunio di Kevin Durant in gara 5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L’assenza di un «sesto uomo» di rilievo come invece sono stati </a:t>
            </a:r>
            <a:r>
              <a:rPr lang="it-IT" dirty="0" err="1"/>
              <a:t>VanVleet</a:t>
            </a:r>
            <a:r>
              <a:rPr lang="it-IT" dirty="0"/>
              <a:t> o </a:t>
            </a:r>
            <a:r>
              <a:rPr lang="it-IT" dirty="0" err="1"/>
              <a:t>Ibaka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089D823-C195-4A75-AC9E-7C4671123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45" y="1980111"/>
            <a:ext cx="5071110" cy="2897777"/>
          </a:xfrm>
          <a:prstGeom prst="rect">
            <a:avLst/>
          </a:prstGeom>
        </p:spPr>
      </p:pic>
      <p:pic>
        <p:nvPicPr>
          <p:cNvPr id="7" name="Immagine 6" descr="Immagine che contiene persona, terra, pavimento&#10;&#10;Descrizione generata automaticamente">
            <a:extLst>
              <a:ext uri="{FF2B5EF4-FFF2-40B4-BE49-F238E27FC236}">
                <a16:creationId xmlns:a16="http://schemas.microsoft.com/office/drawing/2014/main" id="{E48107D2-77E1-45F5-9E34-7B58D0A51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1" y="3362960"/>
            <a:ext cx="3905027" cy="2336437"/>
          </a:xfrm>
          <a:prstGeom prst="rect">
            <a:avLst/>
          </a:prstGeom>
        </p:spPr>
      </p:pic>
      <p:pic>
        <p:nvPicPr>
          <p:cNvPr id="13" name="Immagine 12" descr="Immagine che contiene persona, giocatore, esterni, gruppo&#10;&#10;Descrizione generata automaticamente">
            <a:extLst>
              <a:ext uri="{FF2B5EF4-FFF2-40B4-BE49-F238E27FC236}">
                <a16:creationId xmlns:a16="http://schemas.microsoft.com/office/drawing/2014/main" id="{128714EB-75A4-432C-A47D-1725C1B09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138" y="3362961"/>
            <a:ext cx="3507483" cy="233643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EB503A4-EA8A-497A-8AE4-08727B5C12D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2" t="23672" r="1332" b="35219"/>
          <a:stretch/>
        </p:blipFill>
        <p:spPr>
          <a:xfrm>
            <a:off x="8049601" y="3362960"/>
            <a:ext cx="4064503" cy="23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2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148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Contesto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1F75A4-39E5-4EB0-9A81-7C8D634E9021}"/>
              </a:ext>
            </a:extLst>
          </p:cNvPr>
          <p:cNvSpPr txBox="1"/>
          <p:nvPr/>
        </p:nvSpPr>
        <p:spPr>
          <a:xfrm>
            <a:off x="439615" y="993530"/>
            <a:ext cx="9703554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National Basketball Association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Competizione nazionale statunitense di pallacanestro divisa in due parti: </a:t>
            </a:r>
            <a:r>
              <a:rPr lang="it-IT" i="1" dirty="0"/>
              <a:t>Regular Season </a:t>
            </a:r>
            <a:r>
              <a:rPr lang="it-IT" dirty="0"/>
              <a:t>e </a:t>
            </a:r>
            <a:r>
              <a:rPr lang="it-IT" i="1" dirty="0"/>
              <a:t>Playoffs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Le </a:t>
            </a:r>
            <a:r>
              <a:rPr lang="it-IT" i="1" dirty="0" err="1"/>
              <a:t>Finals</a:t>
            </a:r>
            <a:r>
              <a:rPr lang="it-IT" dirty="0"/>
              <a:t> sono un fenomeno sportivo e mediatico secondo negli Usa solo dopo il </a:t>
            </a:r>
            <a:r>
              <a:rPr lang="it-IT" i="1" dirty="0"/>
              <a:t>Superbowl NFL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Milioni di dati registrati ad ogni azione, l’NBA è fatta da giocatori e statistiche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FDC6DAA-308D-4D6E-AB3D-4DE3133EE035}"/>
              </a:ext>
            </a:extLst>
          </p:cNvPr>
          <p:cNvSpPr txBox="1"/>
          <p:nvPr/>
        </p:nvSpPr>
        <p:spPr>
          <a:xfrm>
            <a:off x="439615" y="3486074"/>
            <a:ext cx="9944197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Twitter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Social network utilizzato per comunicare, commentare e aggiornarsi a proposito di eventi ed interessi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Utilizzo in real-time durante la partita da parte della lega NBA, dei tifosi e dalle franchigie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Un utente attraverso un tweet esprime un sentimento</a:t>
            </a:r>
          </a:p>
        </p:txBody>
      </p:sp>
      <p:pic>
        <p:nvPicPr>
          <p:cNvPr id="3" name="Immagine 2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7CB45EE9-055B-4B4D-B9B6-C10B18B1C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14" y="1287410"/>
            <a:ext cx="854639" cy="1936859"/>
          </a:xfrm>
          <a:prstGeom prst="rect">
            <a:avLst/>
          </a:prstGeom>
        </p:spPr>
      </p:pic>
      <p:pic>
        <p:nvPicPr>
          <p:cNvPr id="6" name="Immagine 5" descr="Immagine che contiene ascia, strumento&#10;&#10;Descrizione generata automaticamente">
            <a:extLst>
              <a:ext uri="{FF2B5EF4-FFF2-40B4-BE49-F238E27FC236}">
                <a16:creationId xmlns:a16="http://schemas.microsoft.com/office/drawing/2014/main" id="{251745D2-3BE1-400E-BE8F-98A77B57A3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382" y="4381031"/>
            <a:ext cx="1462573" cy="11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8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20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21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Sviluppi futuri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D63A726-5627-4A66-8035-3A8F208B3F14}"/>
              </a:ext>
            </a:extLst>
          </p:cNvPr>
          <p:cNvSpPr txBox="1"/>
          <p:nvPr/>
        </p:nvSpPr>
        <p:spPr>
          <a:xfrm>
            <a:off x="439615" y="1381503"/>
            <a:ext cx="10451905" cy="500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Sentiment Analysis in Real-Time</a:t>
            </a:r>
          </a:p>
          <a:p>
            <a:pPr>
              <a:lnSpc>
                <a:spcPct val="200000"/>
              </a:lnSpc>
            </a:pPr>
            <a:endParaRPr lang="it-IT" dirty="0"/>
          </a:p>
          <a:p>
            <a:pPr>
              <a:lnSpc>
                <a:spcPct val="200000"/>
              </a:lnSpc>
            </a:pP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Focus spostato sui giocatori (raccolta dati e sentiment)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Analisi statistica relativa alle performance dei giocatori tra</a:t>
            </a:r>
            <a:br>
              <a:rPr lang="it-IT" dirty="0"/>
            </a:br>
            <a:r>
              <a:rPr lang="it-IT" dirty="0"/>
              <a:t>Regular Season e </a:t>
            </a:r>
            <a:r>
              <a:rPr lang="it-IT" dirty="0" err="1"/>
              <a:t>Finals</a:t>
            </a:r>
            <a:r>
              <a:rPr lang="it-IT" dirty="0"/>
              <a:t> negli anni passati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A8B196-5610-407B-8C08-699015F36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80" y="920520"/>
            <a:ext cx="1607627" cy="1607627"/>
          </a:xfrm>
          <a:prstGeom prst="rect">
            <a:avLst/>
          </a:prstGeom>
        </p:spPr>
      </p:pic>
      <p:pic>
        <p:nvPicPr>
          <p:cNvPr id="7" name="Immagine 6" descr="Immagine che contiene persona, sport, giocatore, gara di atletica&#10;&#10;Descrizione generata automaticamente">
            <a:extLst>
              <a:ext uri="{FF2B5EF4-FFF2-40B4-BE49-F238E27FC236}">
                <a16:creationId xmlns:a16="http://schemas.microsoft.com/office/drawing/2014/main" id="{4F855656-0514-4BE2-B609-49AC7A626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3" t="3755" r="7807" b="15234"/>
          <a:stretch/>
        </p:blipFill>
        <p:spPr>
          <a:xfrm>
            <a:off x="7830211" y="2643758"/>
            <a:ext cx="2499360" cy="1504320"/>
          </a:xfrm>
          <a:prstGeom prst="rect">
            <a:avLst/>
          </a:prstGeom>
        </p:spPr>
      </p:pic>
      <p:pic>
        <p:nvPicPr>
          <p:cNvPr id="6" name="Immagine 5" descr="Immagine che contiene persona, sport, giocatore, gara di atletica&#10;&#10;Descrizione generata automaticamente">
            <a:extLst>
              <a:ext uri="{FF2B5EF4-FFF2-40B4-BE49-F238E27FC236}">
                <a16:creationId xmlns:a16="http://schemas.microsoft.com/office/drawing/2014/main" id="{711B23CA-E269-43D8-A3A9-1B6210A856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4" b="7838"/>
          <a:stretch/>
        </p:blipFill>
        <p:spPr>
          <a:xfrm>
            <a:off x="7766906" y="4425489"/>
            <a:ext cx="2625969" cy="16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2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21 / 21</a:t>
            </a:r>
          </a:p>
        </p:txBody>
      </p:sp>
      <p:pic>
        <p:nvPicPr>
          <p:cNvPr id="12" name="Immagine 11" descr="Immagine che contiene pavimento, sport, persona, giocatore&#10;&#10;Descrizione generata automaticamente">
            <a:extLst>
              <a:ext uri="{FF2B5EF4-FFF2-40B4-BE49-F238E27FC236}">
                <a16:creationId xmlns:a16="http://schemas.microsoft.com/office/drawing/2014/main" id="{90CA23CB-E806-4456-B219-1D103D316FD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56477" cy="68580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93D965D-19D2-4AA8-95FD-2C4CC73050F4}"/>
              </a:ext>
            </a:extLst>
          </p:cNvPr>
          <p:cNvSpPr txBox="1"/>
          <p:nvPr/>
        </p:nvSpPr>
        <p:spPr>
          <a:xfrm>
            <a:off x="5429805" y="3798277"/>
            <a:ext cx="75828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>
                <a:solidFill>
                  <a:schemeClr val="bg1"/>
                </a:solidFill>
                <a:latin typeface="NFL Chargers 2007" panose="00000400000000000000" pitchFamily="2" charset="0"/>
              </a:rPr>
              <a:t>GRAZIE</a:t>
            </a:r>
          </a:p>
          <a:p>
            <a:pPr algn="ctr"/>
            <a:r>
              <a:rPr lang="it-IT" sz="7200" dirty="0">
                <a:solidFill>
                  <a:schemeClr val="bg1"/>
                </a:solidFill>
                <a:latin typeface="NFL Chargers 2007" panose="00000400000000000000" pitchFamily="2" charset="0"/>
              </a:rPr>
              <a:t>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31342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3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1478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Obiettivi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1F75A4-39E5-4EB0-9A81-7C8D634E9021}"/>
              </a:ext>
            </a:extLst>
          </p:cNvPr>
          <p:cNvSpPr txBox="1"/>
          <p:nvPr/>
        </p:nvSpPr>
        <p:spPr>
          <a:xfrm>
            <a:off x="439615" y="993530"/>
            <a:ext cx="9750554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Scoprire in che modo gli utenti social (Twitter) interagiscano durante le partite delle NBA </a:t>
            </a:r>
            <a:r>
              <a:rPr lang="it-IT" b="1" dirty="0" err="1"/>
              <a:t>Finals</a:t>
            </a:r>
            <a:r>
              <a:rPr lang="it-IT" b="1" dirty="0"/>
              <a:t> 2019</a:t>
            </a:r>
            <a:r>
              <a:rPr lang="it-IT" dirty="0"/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Come cambia il sentimento di ciascuna tifoseria delle squadre partecipanti?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Da quale parte del mondo provengono gli utenti?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Quali hashtag utilizzano maggiormente e quali contenuti sono i più condivisi?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81F9012-5EB2-4169-BC63-16DCAE4D691B}"/>
              </a:ext>
            </a:extLst>
          </p:cNvPr>
          <p:cNvSpPr txBox="1"/>
          <p:nvPr/>
        </p:nvSpPr>
        <p:spPr>
          <a:xfrm>
            <a:off x="439615" y="3798277"/>
            <a:ext cx="8381910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Analisi delle statistiche dei giocatori</a:t>
            </a:r>
            <a:r>
              <a:rPr lang="it-IT" dirty="0"/>
              <a:t>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Scoprire se esistono differenze rilevanti nelle prestazioni rispetto alla Regular Season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Determinare l’eventuale presenza di giocatori «Underdogs» o viceversa deludenti</a:t>
            </a:r>
          </a:p>
        </p:txBody>
      </p:sp>
    </p:spTree>
    <p:extLst>
      <p:ext uri="{BB962C8B-B14F-4D97-AF65-F5344CB8AC3E}">
        <p14:creationId xmlns:p14="http://schemas.microsoft.com/office/powerpoint/2010/main" val="35344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4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3133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Definizione di Tifoso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1F75A4-39E5-4EB0-9A81-7C8D634E9021}"/>
              </a:ext>
            </a:extLst>
          </p:cNvPr>
          <p:cNvSpPr txBox="1"/>
          <p:nvPr/>
        </p:nvSpPr>
        <p:spPr>
          <a:xfrm>
            <a:off x="483577" y="743380"/>
            <a:ext cx="11953337" cy="568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i="1" dirty="0"/>
              <a:t>Soggetto che interagisce tramite Twitter attraverso la scrittura di Tweet o la condivisione di opinioni altrui tramite Retweet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1F376C-1ABA-49E7-8C10-CDD21B5B14F8}"/>
              </a:ext>
            </a:extLst>
          </p:cNvPr>
          <p:cNvSpPr/>
          <p:nvPr/>
        </p:nvSpPr>
        <p:spPr>
          <a:xfrm>
            <a:off x="483577" y="1312342"/>
            <a:ext cx="11603369" cy="568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it-IT" dirty="0"/>
              <a:t>Separazione del pubblico Twitter in </a:t>
            </a:r>
            <a:r>
              <a:rPr lang="it-IT" b="1" i="1" dirty="0"/>
              <a:t>3 tifoserie </a:t>
            </a:r>
            <a:r>
              <a:rPr lang="it-IT" dirty="0"/>
              <a:t>in funzione degli hashtag (ufficiali) che utilizza:</a:t>
            </a:r>
            <a:endParaRPr lang="it-IT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86507C4-DFFA-4858-8752-6907C45E3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4" y="2926066"/>
            <a:ext cx="1669310" cy="1669310"/>
          </a:xfrm>
          <a:prstGeom prst="rect">
            <a:avLst/>
          </a:prstGeom>
        </p:spPr>
      </p:pic>
      <p:pic>
        <p:nvPicPr>
          <p:cNvPr id="7" name="Immagine 6" descr="Immagine che contiene segnale, esterni&#10;&#10;Descrizione generata automaticamente">
            <a:extLst>
              <a:ext uri="{FF2B5EF4-FFF2-40B4-BE49-F238E27FC236}">
                <a16:creationId xmlns:a16="http://schemas.microsoft.com/office/drawing/2014/main" id="{FB72B2B1-AA9D-4601-AACF-AF0DF10DD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37" y="3129140"/>
            <a:ext cx="1325627" cy="1325627"/>
          </a:xfrm>
          <a:prstGeom prst="rect">
            <a:avLst/>
          </a:prstGeom>
        </p:spPr>
      </p:pic>
      <p:pic>
        <p:nvPicPr>
          <p:cNvPr id="15" name="Immagine 14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9D01C21D-E2A2-4A83-9B96-1FCA94EDA7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71" y="2173320"/>
            <a:ext cx="2552457" cy="777652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32A3942-FFED-4BB1-B8A4-484144CA411E}"/>
              </a:ext>
            </a:extLst>
          </p:cNvPr>
          <p:cNvSpPr txBox="1"/>
          <p:nvPr/>
        </p:nvSpPr>
        <p:spPr>
          <a:xfrm>
            <a:off x="305527" y="4469019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Golden State Warriors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019EE80-6F50-4490-92E7-0DE4A02D2039}"/>
              </a:ext>
            </a:extLst>
          </p:cNvPr>
          <p:cNvSpPr txBox="1"/>
          <p:nvPr/>
        </p:nvSpPr>
        <p:spPr>
          <a:xfrm>
            <a:off x="5666844" y="2944474"/>
            <a:ext cx="85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Neutro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275913F-6455-493F-BFF2-DE762DF8739B}"/>
              </a:ext>
            </a:extLst>
          </p:cNvPr>
          <p:cNvSpPr txBox="1"/>
          <p:nvPr/>
        </p:nvSpPr>
        <p:spPr>
          <a:xfrm>
            <a:off x="9974678" y="4469019"/>
            <a:ext cx="171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Toronto </a:t>
            </a:r>
            <a:r>
              <a:rPr lang="it-IT" b="1" dirty="0" err="1"/>
              <a:t>Raptors</a:t>
            </a:r>
            <a:endParaRPr lang="it-IT" b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C7EBC71-DBA3-4126-A231-26F24A16D1AD}"/>
              </a:ext>
            </a:extLst>
          </p:cNvPr>
          <p:cNvSpPr txBox="1"/>
          <p:nvPr/>
        </p:nvSpPr>
        <p:spPr>
          <a:xfrm>
            <a:off x="284916" y="4932890"/>
            <a:ext cx="2319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rgbClr val="6600FF"/>
                </a:solidFill>
              </a:rPr>
              <a:t>#</a:t>
            </a:r>
            <a:r>
              <a:rPr lang="it-IT" dirty="0" err="1">
                <a:solidFill>
                  <a:srgbClr val="6600FF"/>
                </a:solidFill>
              </a:rPr>
              <a:t>DubNation</a:t>
            </a:r>
            <a:endParaRPr lang="it-IT" dirty="0">
              <a:solidFill>
                <a:srgbClr val="6600FF"/>
              </a:solidFill>
            </a:endParaRPr>
          </a:p>
          <a:p>
            <a:pPr algn="ctr"/>
            <a:r>
              <a:rPr lang="it-IT" dirty="0">
                <a:solidFill>
                  <a:srgbClr val="6600FF"/>
                </a:solidFill>
              </a:rPr>
              <a:t>#</a:t>
            </a:r>
            <a:r>
              <a:rPr lang="it-IT" dirty="0" err="1">
                <a:solidFill>
                  <a:srgbClr val="6600FF"/>
                </a:solidFill>
              </a:rPr>
              <a:t>WarriorsGround</a:t>
            </a:r>
            <a:endParaRPr lang="it-IT" dirty="0">
              <a:solidFill>
                <a:srgbClr val="6600FF"/>
              </a:solidFill>
            </a:endParaRPr>
          </a:p>
          <a:p>
            <a:pPr algn="ctr"/>
            <a:r>
              <a:rPr lang="it-IT" dirty="0">
                <a:solidFill>
                  <a:srgbClr val="6600FF"/>
                </a:solidFill>
              </a:rPr>
              <a:t>#</a:t>
            </a:r>
            <a:r>
              <a:rPr lang="it-IT" dirty="0" err="1">
                <a:solidFill>
                  <a:srgbClr val="6600FF"/>
                </a:solidFill>
              </a:rPr>
              <a:t>StrengthInNumbers</a:t>
            </a:r>
            <a:endParaRPr lang="it-IT" dirty="0">
              <a:solidFill>
                <a:srgbClr val="6600FF"/>
              </a:solidFill>
            </a:endParaRPr>
          </a:p>
          <a:p>
            <a:pPr algn="ctr"/>
            <a:r>
              <a:rPr lang="it-IT" dirty="0">
                <a:solidFill>
                  <a:srgbClr val="6600FF"/>
                </a:solidFill>
              </a:rPr>
              <a:t>#</a:t>
            </a:r>
            <a:r>
              <a:rPr lang="it-IT" dirty="0" err="1">
                <a:solidFill>
                  <a:srgbClr val="6600FF"/>
                </a:solidFill>
              </a:rPr>
              <a:t>GoldenStateWarriors</a:t>
            </a:r>
            <a:endParaRPr lang="it-IT" dirty="0">
              <a:solidFill>
                <a:srgbClr val="6600FF"/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98DC8A9-EB76-4786-915C-C33B4B33289E}"/>
              </a:ext>
            </a:extLst>
          </p:cNvPr>
          <p:cNvSpPr txBox="1"/>
          <p:nvPr/>
        </p:nvSpPr>
        <p:spPr>
          <a:xfrm>
            <a:off x="10025018" y="4927198"/>
            <a:ext cx="1747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rgbClr val="C00000"/>
                </a:solidFill>
              </a:rPr>
              <a:t>#</a:t>
            </a:r>
            <a:r>
              <a:rPr lang="it-IT" dirty="0" err="1">
                <a:solidFill>
                  <a:srgbClr val="C00000"/>
                </a:solidFill>
              </a:rPr>
              <a:t>WeTheNorth</a:t>
            </a:r>
            <a:endParaRPr lang="it-IT" dirty="0">
              <a:solidFill>
                <a:srgbClr val="C00000"/>
              </a:solidFill>
            </a:endParaRPr>
          </a:p>
          <a:p>
            <a:pPr algn="ctr"/>
            <a:r>
              <a:rPr lang="it-IT" dirty="0">
                <a:solidFill>
                  <a:srgbClr val="C00000"/>
                </a:solidFill>
              </a:rPr>
              <a:t>#</a:t>
            </a:r>
            <a:r>
              <a:rPr lang="it-IT" dirty="0" err="1">
                <a:solidFill>
                  <a:srgbClr val="C00000"/>
                </a:solidFill>
              </a:rPr>
              <a:t>Raptors</a:t>
            </a:r>
            <a:endParaRPr lang="it-IT" dirty="0">
              <a:solidFill>
                <a:srgbClr val="C00000"/>
              </a:solidFill>
            </a:endParaRPr>
          </a:p>
          <a:p>
            <a:pPr algn="ctr"/>
            <a:r>
              <a:rPr lang="it-IT" dirty="0">
                <a:solidFill>
                  <a:srgbClr val="C00000"/>
                </a:solidFill>
              </a:rPr>
              <a:t>#</a:t>
            </a:r>
            <a:r>
              <a:rPr lang="it-IT" dirty="0" err="1">
                <a:solidFill>
                  <a:srgbClr val="C00000"/>
                </a:solidFill>
              </a:rPr>
              <a:t>TorontoRaptors</a:t>
            </a:r>
            <a:endParaRPr lang="it-IT" dirty="0">
              <a:solidFill>
                <a:srgbClr val="C00000"/>
              </a:solidFill>
            </a:endParaRPr>
          </a:p>
          <a:p>
            <a:pPr algn="ctr"/>
            <a:r>
              <a:rPr lang="it-IT" dirty="0">
                <a:solidFill>
                  <a:srgbClr val="C00000"/>
                </a:solidFill>
              </a:rPr>
              <a:t>#RTZ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0686EEC-6D36-47B9-A38C-69A6AE50E9F9}"/>
              </a:ext>
            </a:extLst>
          </p:cNvPr>
          <p:cNvSpPr txBox="1"/>
          <p:nvPr/>
        </p:nvSpPr>
        <p:spPr>
          <a:xfrm>
            <a:off x="5340757" y="3395047"/>
            <a:ext cx="14317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NBAFinals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NBAPlayoffs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GswvsTor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</a:t>
            </a:r>
            <a:r>
              <a:rPr lang="it-IT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TorvsGsw</a:t>
            </a:r>
            <a:endParaRPr lang="it-I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17167FC1-FDF3-484D-9971-3DFF81C2E16D}"/>
              </a:ext>
            </a:extLst>
          </p:cNvPr>
          <p:cNvCxnSpPr/>
          <p:nvPr/>
        </p:nvCxnSpPr>
        <p:spPr>
          <a:xfrm flipV="1">
            <a:off x="2290144" y="2944474"/>
            <a:ext cx="2058336" cy="93664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277D4626-80C4-4B03-841E-8A5B65202946}"/>
              </a:ext>
            </a:extLst>
          </p:cNvPr>
          <p:cNvCxnSpPr>
            <a:cxnSpLocks/>
          </p:cNvCxnSpPr>
          <p:nvPr/>
        </p:nvCxnSpPr>
        <p:spPr>
          <a:xfrm>
            <a:off x="7747621" y="2926066"/>
            <a:ext cx="2075488" cy="95505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D78B574C-FBC8-4751-9146-CE1E49019116}"/>
              </a:ext>
            </a:extLst>
          </p:cNvPr>
          <p:cNvCxnSpPr/>
          <p:nvPr/>
        </p:nvCxnSpPr>
        <p:spPr>
          <a:xfrm>
            <a:off x="2814320" y="5334000"/>
            <a:ext cx="668528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E03B955E-515F-4153-9B96-C6A5E4142D12}"/>
              </a:ext>
            </a:extLst>
          </p:cNvPr>
          <p:cNvCxnSpPr/>
          <p:nvPr/>
        </p:nvCxnSpPr>
        <p:spPr>
          <a:xfrm>
            <a:off x="6096000" y="4633365"/>
            <a:ext cx="0" cy="70063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94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1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5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138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Struttura dati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BA1748-EBB6-4087-872F-F1394472CF14}"/>
              </a:ext>
            </a:extLst>
          </p:cNvPr>
          <p:cNvSpPr txBox="1"/>
          <p:nvPr/>
        </p:nvSpPr>
        <p:spPr>
          <a:xfrm>
            <a:off x="2688817" y="1099039"/>
            <a:ext cx="86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Tweets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5E85C0B-8368-453A-9BC3-48FCADB4E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53" y="1806799"/>
            <a:ext cx="2966906" cy="197793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16AAB281-FBFF-4A4A-BE0A-413832FB1F46}"/>
              </a:ext>
            </a:extLst>
          </p:cNvPr>
          <p:cNvSpPr/>
          <p:nvPr/>
        </p:nvSpPr>
        <p:spPr>
          <a:xfrm>
            <a:off x="3226646" y="4236135"/>
            <a:ext cx="149600" cy="98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F12935E-931D-4B80-BB9E-D3CEDE83A7E2}"/>
              </a:ext>
            </a:extLst>
          </p:cNvPr>
          <p:cNvSpPr txBox="1"/>
          <p:nvPr/>
        </p:nvSpPr>
        <p:spPr>
          <a:xfrm>
            <a:off x="8640961" y="830833"/>
            <a:ext cx="132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AllSportsAPI</a:t>
            </a:r>
            <a:endParaRPr lang="it-IT" dirty="0"/>
          </a:p>
          <a:p>
            <a:pPr algn="ctr"/>
            <a:r>
              <a:rPr lang="it-IT" dirty="0"/>
              <a:t>Json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EF5AD75-91B2-4AE6-B2C8-94508932A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972" y="1589982"/>
            <a:ext cx="2275188" cy="412632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5A3CFE0-7B3C-4A9E-A2B4-63B8E35A4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272" y="423167"/>
            <a:ext cx="2737509" cy="588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5" grpId="0"/>
      <p:bldP spid="1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>
            <a:extLst>
              <a:ext uri="{FF2B5EF4-FFF2-40B4-BE49-F238E27FC236}">
                <a16:creationId xmlns:a16="http://schemas.microsoft.com/office/drawing/2014/main" id="{FD2433C4-45B9-44C2-9251-4A8FFABE8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893" y="2621603"/>
            <a:ext cx="6318297" cy="26772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6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1942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Architettura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C2736CB-6A15-4E35-95F9-1CADA0DFD39C}"/>
              </a:ext>
            </a:extLst>
          </p:cNvPr>
          <p:cNvSpPr txBox="1"/>
          <p:nvPr/>
        </p:nvSpPr>
        <p:spPr>
          <a:xfrm>
            <a:off x="439615" y="780785"/>
            <a:ext cx="339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Replica dell’architettura per 3 </a:t>
            </a:r>
            <a:r>
              <a:rPr lang="it-IT" dirty="0" err="1"/>
              <a:t>VMs</a:t>
            </a:r>
            <a:endParaRPr lang="it-IT" dirty="0"/>
          </a:p>
        </p:txBody>
      </p:sp>
      <p:pic>
        <p:nvPicPr>
          <p:cNvPr id="19" name="Immagine 1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5466B46-22D1-43A1-9B75-2FDA19BCA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5" y="1555951"/>
            <a:ext cx="3531082" cy="394488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854BCE7-8B00-4083-8D4F-6E02983873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58" y="2239878"/>
            <a:ext cx="1351084" cy="2243871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86D591E7-67BF-4B1C-A1A5-113FBAAAA029}"/>
              </a:ext>
            </a:extLst>
          </p:cNvPr>
          <p:cNvSpPr/>
          <p:nvPr/>
        </p:nvSpPr>
        <p:spPr>
          <a:xfrm>
            <a:off x="4739054" y="2461848"/>
            <a:ext cx="1356946" cy="1459522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C0F1B06-D957-41E7-891F-C65B148DB49B}"/>
              </a:ext>
            </a:extLst>
          </p:cNvPr>
          <p:cNvSpPr txBox="1"/>
          <p:nvPr/>
        </p:nvSpPr>
        <p:spPr>
          <a:xfrm>
            <a:off x="4051976" y="4194092"/>
            <a:ext cx="33749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Pianificazione delle attività in base alle date ed orari del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Start script 1 ora prima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Fine script 1 ora dopo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Ricerca via </a:t>
            </a:r>
            <a:r>
              <a:rPr lang="it-IT" sz="1400" dirty="0" err="1"/>
              <a:t>tweepy</a:t>
            </a:r>
            <a:r>
              <a:rPr lang="it-IT" sz="1400" dirty="0"/>
              <a:t> dei tweet contenenti gli # di ricerca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Integrazione dei risultati inviati da </a:t>
            </a:r>
            <a:r>
              <a:rPr lang="it-IT" sz="1400" dirty="0" err="1"/>
              <a:t>AllsportsAPI</a:t>
            </a:r>
            <a:endParaRPr lang="it-IT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Invio del messaggio sul </a:t>
            </a:r>
            <a:r>
              <a:rPr lang="it-IT" sz="1400" dirty="0" err="1"/>
              <a:t>Topic</a:t>
            </a:r>
            <a:endParaRPr lang="it-IT" sz="140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0DF8A303-8C1F-4C5C-A38F-0D813CDD9F9F}"/>
              </a:ext>
            </a:extLst>
          </p:cNvPr>
          <p:cNvSpPr/>
          <p:nvPr/>
        </p:nvSpPr>
        <p:spPr>
          <a:xfrm>
            <a:off x="9955218" y="2470638"/>
            <a:ext cx="1351084" cy="1450732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14810A4-9F1D-418C-806E-7D2583C3C51A}"/>
              </a:ext>
            </a:extLst>
          </p:cNvPr>
          <p:cNvSpPr txBox="1"/>
          <p:nvPr/>
        </p:nvSpPr>
        <p:spPr>
          <a:xfrm>
            <a:off x="9146947" y="4190011"/>
            <a:ext cx="30069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Ascolto continuo nel giorno del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Salvataggio del messaggio nella </a:t>
            </a:r>
            <a:r>
              <a:rPr lang="it-IT" sz="1400" dirty="0" err="1"/>
              <a:t>collection</a:t>
            </a:r>
            <a:r>
              <a:rPr lang="it-IT" sz="1400" dirty="0"/>
              <a:t> corretta </a:t>
            </a:r>
            <a:r>
              <a:rPr lang="it-IT" sz="1400" dirty="0" err="1"/>
              <a:t>MongoDB</a:t>
            </a:r>
            <a:r>
              <a:rPr lang="it-IT" sz="1400" dirty="0"/>
              <a:t> in funzione degli # contenuti nella struttura-messaggio 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dirty="0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058B370C-A301-4794-BE84-A602333F8CA1}"/>
              </a:ext>
            </a:extLst>
          </p:cNvPr>
          <p:cNvSpPr/>
          <p:nvPr/>
        </p:nvSpPr>
        <p:spPr>
          <a:xfrm>
            <a:off x="7206029" y="4085127"/>
            <a:ext cx="1832805" cy="1213721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374DF3D-9A3A-4CFE-AF8E-CE1FF4F1A0A1}"/>
              </a:ext>
            </a:extLst>
          </p:cNvPr>
          <p:cNvSpPr txBox="1"/>
          <p:nvPr/>
        </p:nvSpPr>
        <p:spPr>
          <a:xfrm>
            <a:off x="6454081" y="5364660"/>
            <a:ext cx="33749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Ottenimento del tweet in real-time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Aggiornamento delle statistiche ogni 30 secondi</a:t>
            </a:r>
          </a:p>
        </p:txBody>
      </p:sp>
    </p:spTree>
    <p:extLst>
      <p:ext uri="{BB962C8B-B14F-4D97-AF65-F5344CB8AC3E}">
        <p14:creationId xmlns:p14="http://schemas.microsoft.com/office/powerpoint/2010/main" val="1610856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/>
      <p:bldP spid="25" grpId="1"/>
      <p:bldP spid="26" grpId="0" animBg="1"/>
      <p:bldP spid="27" grpId="0"/>
      <p:bldP spid="31" grpId="0" animBg="1"/>
      <p:bldP spid="31" grpId="1" animBg="1"/>
      <p:bldP spid="32" grpId="0"/>
      <p:bldP spid="3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7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3055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Fase di raccolta dati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90827D-7A9A-4954-983B-70C9864581A2}"/>
              </a:ext>
            </a:extLst>
          </p:cNvPr>
          <p:cNvSpPr txBox="1"/>
          <p:nvPr/>
        </p:nvSpPr>
        <p:spPr>
          <a:xfrm>
            <a:off x="536331" y="4047051"/>
            <a:ext cx="5792098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Risultati: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1.305.789</a:t>
            </a:r>
            <a:r>
              <a:rPr lang="it-IT" dirty="0"/>
              <a:t> messaggi raccolti, 215.000 in media a giornata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b="1" dirty="0"/>
              <a:t>6GB</a:t>
            </a:r>
            <a:r>
              <a:rPr lang="it-IT" dirty="0"/>
              <a:t> di dati occupati su disco delle VM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6FFE2A-41FC-4800-AC73-FC68B51A7C94}"/>
              </a:ext>
            </a:extLst>
          </p:cNvPr>
          <p:cNvSpPr txBox="1"/>
          <p:nvPr/>
        </p:nvSpPr>
        <p:spPr>
          <a:xfrm>
            <a:off x="536331" y="113420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A372E66-0308-4F37-BCBE-E7B26B4F02B2}"/>
              </a:ext>
            </a:extLst>
          </p:cNvPr>
          <p:cNvSpPr txBox="1"/>
          <p:nvPr/>
        </p:nvSpPr>
        <p:spPr>
          <a:xfrm>
            <a:off x="536331" y="971412"/>
            <a:ext cx="7532960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b="1" dirty="0"/>
              <a:t>Considerazioni: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Sentimento relativo ad ogni tweet ancora mancante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Posizione degli utenti non sufficientemente precisa o informativa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Mancanza di statistiche relative ai singoli giocatori (Regular Season e </a:t>
            </a:r>
            <a:r>
              <a:rPr lang="it-IT" dirty="0" err="1"/>
              <a:t>Finals</a:t>
            </a:r>
            <a:r>
              <a:rPr lang="it-IT" dirty="0"/>
              <a:t>)</a:t>
            </a:r>
          </a:p>
        </p:txBody>
      </p:sp>
      <p:graphicFrame>
        <p:nvGraphicFramePr>
          <p:cNvPr id="12" name="Tabella 13">
            <a:extLst>
              <a:ext uri="{FF2B5EF4-FFF2-40B4-BE49-F238E27FC236}">
                <a16:creationId xmlns:a16="http://schemas.microsoft.com/office/drawing/2014/main" id="{45A5A2EA-AAAA-4794-8D6D-0101B306D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294975"/>
              </p:ext>
            </p:extLst>
          </p:nvPr>
        </p:nvGraphicFramePr>
        <p:xfrm>
          <a:off x="536331" y="1146668"/>
          <a:ext cx="866648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827">
                  <a:extLst>
                    <a:ext uri="{9D8B030D-6E8A-4147-A177-3AD203B41FA5}">
                      <a16:colId xmlns:a16="http://schemas.microsoft.com/office/drawing/2014/main" val="1550743006"/>
                    </a:ext>
                  </a:extLst>
                </a:gridCol>
                <a:gridCol w="2888827">
                  <a:extLst>
                    <a:ext uri="{9D8B030D-6E8A-4147-A177-3AD203B41FA5}">
                      <a16:colId xmlns:a16="http://schemas.microsoft.com/office/drawing/2014/main" val="128772811"/>
                    </a:ext>
                  </a:extLst>
                </a:gridCol>
                <a:gridCol w="2888827">
                  <a:extLst>
                    <a:ext uri="{9D8B030D-6E8A-4147-A177-3AD203B41FA5}">
                      <a16:colId xmlns:a16="http://schemas.microsoft.com/office/drawing/2014/main" val="11335752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Squadra Vincitrice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Numero di messaggi raccolti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08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30 Maggio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Toronto </a:t>
                      </a:r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Raptors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226103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524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 Giugno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Golden State Warriors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153897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0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5 Giugno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Toronto </a:t>
                      </a:r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Raptors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139553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790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7 Giugno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Toronto </a:t>
                      </a:r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Raptors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165585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347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10 Giugno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Golden State Warriors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258618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89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13 Giugno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Toronto </a:t>
                      </a:r>
                      <a:r>
                        <a:rPr lang="it-IT" dirty="0" err="1">
                          <a:solidFill>
                            <a:schemeClr val="tx1"/>
                          </a:solidFill>
                        </a:rPr>
                        <a:t>Raptors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362033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366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9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8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21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solidFill>
                  <a:srgbClr val="FF0000"/>
                </a:solidFill>
              </a:rPr>
              <a:t>Preprocessing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1520A0-8074-4922-938E-092C49B4F529}"/>
              </a:ext>
            </a:extLst>
          </p:cNvPr>
          <p:cNvSpPr txBox="1"/>
          <p:nvPr/>
        </p:nvSpPr>
        <p:spPr>
          <a:xfrm>
            <a:off x="439615" y="995251"/>
            <a:ext cx="6054543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dirty="0"/>
              <a:t>I messaggi ottenuti in fase di raccolta dati sono di 3 tipi diversi: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Tweet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Retweet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Retweet con commento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72D29F4-EFAB-4319-8655-32A2B1B1477A}"/>
              </a:ext>
            </a:extLst>
          </p:cNvPr>
          <p:cNvSpPr txBox="1"/>
          <p:nvPr/>
        </p:nvSpPr>
        <p:spPr>
          <a:xfrm>
            <a:off x="4941276" y="1855558"/>
            <a:ext cx="20190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Con statistiche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Senza statistiche</a:t>
            </a:r>
          </a:p>
          <a:p>
            <a:endParaRPr lang="it-IT" dirty="0"/>
          </a:p>
        </p:txBody>
      </p:sp>
      <p:sp>
        <p:nvSpPr>
          <p:cNvPr id="5" name="Parentesi graffa chiusa 4">
            <a:extLst>
              <a:ext uri="{FF2B5EF4-FFF2-40B4-BE49-F238E27FC236}">
                <a16:creationId xmlns:a16="http://schemas.microsoft.com/office/drawing/2014/main" id="{728BECF7-D7F7-44FA-B84A-062A57FE063F}"/>
              </a:ext>
            </a:extLst>
          </p:cNvPr>
          <p:cNvSpPr/>
          <p:nvPr/>
        </p:nvSpPr>
        <p:spPr>
          <a:xfrm>
            <a:off x="4114800" y="1592280"/>
            <a:ext cx="328246" cy="1790092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5994E232-C56B-46C4-A95F-D54EF4B02732}"/>
              </a:ext>
            </a:extLst>
          </p:cNvPr>
          <p:cNvCxnSpPr>
            <a:cxnSpLocks/>
          </p:cNvCxnSpPr>
          <p:nvPr/>
        </p:nvCxnSpPr>
        <p:spPr>
          <a:xfrm>
            <a:off x="7112977" y="2487326"/>
            <a:ext cx="9056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937A293-BD41-4FC2-B8E2-64D16DF00E7C}"/>
              </a:ext>
            </a:extLst>
          </p:cNvPr>
          <p:cNvSpPr txBox="1"/>
          <p:nvPr/>
        </p:nvSpPr>
        <p:spPr>
          <a:xfrm>
            <a:off x="8118231" y="2159358"/>
            <a:ext cx="3889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Necessario rendere uniforme il formato</a:t>
            </a:r>
          </a:p>
          <a:p>
            <a:pPr algn="ctr"/>
            <a:r>
              <a:rPr lang="it-IT" dirty="0"/>
              <a:t>per la visualizzazione dei dati</a:t>
            </a:r>
          </a:p>
        </p:txBody>
      </p:sp>
      <p:pic>
        <p:nvPicPr>
          <p:cNvPr id="18" name="Immagine 17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0B9D7DA5-F38E-44D0-BF70-92C358CD7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86" y="4155477"/>
            <a:ext cx="6975793" cy="14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6F9187B-F8A7-4EBD-94ED-D13B128DE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243" y="1872364"/>
            <a:ext cx="7028717" cy="31406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D1BA1E0-800B-418A-B592-992F8A0D2483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174E93D-B64E-4ABF-97B7-CB9ACC8F3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A33F73-0DAD-41A7-AA53-674886BE7C19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9 / 21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27E605-E562-476B-A035-7E90FF374FC6}"/>
              </a:ext>
            </a:extLst>
          </p:cNvPr>
          <p:cNvSpPr txBox="1"/>
          <p:nvPr/>
        </p:nvSpPr>
        <p:spPr>
          <a:xfrm>
            <a:off x="439615" y="237391"/>
            <a:ext cx="2217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err="1">
                <a:solidFill>
                  <a:srgbClr val="FF0000"/>
                </a:solidFill>
              </a:rPr>
              <a:t>Preprocessing</a:t>
            </a:r>
            <a:endParaRPr lang="it-IT" sz="2800" dirty="0">
              <a:solidFill>
                <a:srgbClr val="FF0000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C1235B17-3201-464E-ABE3-96FD6C039D8B}"/>
              </a:ext>
            </a:extLst>
          </p:cNvPr>
          <p:cNvSpPr/>
          <p:nvPr/>
        </p:nvSpPr>
        <p:spPr>
          <a:xfrm>
            <a:off x="4744329" y="2719364"/>
            <a:ext cx="1463040" cy="1419272"/>
          </a:xfrm>
          <a:prstGeom prst="rect">
            <a:avLst/>
          </a:prstGeom>
          <a:noFill/>
          <a:ln w="28575"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B84D01-DC70-4EC7-9429-440C134FBF15}"/>
              </a:ext>
            </a:extLst>
          </p:cNvPr>
          <p:cNvSpPr txBox="1"/>
          <p:nvPr/>
        </p:nvSpPr>
        <p:spPr>
          <a:xfrm>
            <a:off x="4124650" y="4789232"/>
            <a:ext cx="4733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Riconoscimento della struttura del messaggio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Selezione dei campi interessanti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Appiattimento</a:t>
            </a:r>
          </a:p>
        </p:txBody>
      </p:sp>
    </p:spTree>
    <p:extLst>
      <p:ext uri="{BB962C8B-B14F-4D97-AF65-F5344CB8AC3E}">
        <p14:creationId xmlns:p14="http://schemas.microsoft.com/office/powerpoint/2010/main" val="34686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1103</Words>
  <Application>Microsoft Office PowerPoint</Application>
  <PresentationFormat>Widescreen</PresentationFormat>
  <Paragraphs>200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NFL Chargers 2007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Paolo Mariani</dc:creator>
  <cp:lastModifiedBy>Paolo Mariani</cp:lastModifiedBy>
  <cp:revision>101</cp:revision>
  <dcterms:created xsi:type="dcterms:W3CDTF">2019-09-14T13:34:26Z</dcterms:created>
  <dcterms:modified xsi:type="dcterms:W3CDTF">2019-09-17T14:52:52Z</dcterms:modified>
</cp:coreProperties>
</file>